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80" r:id="rId10"/>
  </p:sldMasterIdLst>
  <p:notesMasterIdLst>
    <p:notesMasterId r:id="rId35"/>
  </p:notesMasterIdLst>
  <p:sldIdLst>
    <p:sldId id="256" r:id="rId11"/>
    <p:sldId id="281" r:id="rId12"/>
    <p:sldId id="282" r:id="rId13"/>
    <p:sldId id="257" r:id="rId14"/>
    <p:sldId id="279" r:id="rId15"/>
    <p:sldId id="280" r:id="rId16"/>
    <p:sldId id="270" r:id="rId17"/>
    <p:sldId id="271" r:id="rId18"/>
    <p:sldId id="272" r:id="rId19"/>
    <p:sldId id="267" r:id="rId20"/>
    <p:sldId id="286" r:id="rId21"/>
    <p:sldId id="273" r:id="rId22"/>
    <p:sldId id="274" r:id="rId23"/>
    <p:sldId id="275" r:id="rId24"/>
    <p:sldId id="276" r:id="rId25"/>
    <p:sldId id="277" r:id="rId26"/>
    <p:sldId id="269" r:id="rId27"/>
    <p:sldId id="262" r:id="rId28"/>
    <p:sldId id="264" r:id="rId29"/>
    <p:sldId id="266" r:id="rId30"/>
    <p:sldId id="268" r:id="rId31"/>
    <p:sldId id="283" r:id="rId32"/>
    <p:sldId id="284" r:id="rId33"/>
    <p:sldId id="285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B6481-E530-4A7F-937B-269A6CC71D2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802F5-3004-4B77-A060-88544E9DF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BD46F4E5-3727-4C7E-BB92-2551D03BC46F}" type="slidenum">
              <a:rPr lang="zh-CN" altLang="en-US" smtClean="0">
                <a:solidFill>
                  <a:srgbClr val="000000"/>
                </a:solidFill>
              </a:rPr>
              <a:pPr/>
              <a:t>7</a:t>
            </a:fld>
            <a:endParaRPr lang="en-US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9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ACA385D3-DD30-4876-9980-D650AC2F2D39}" type="slidenum">
              <a:rPr lang="zh-CN" altLang="en-US" smtClean="0">
                <a:solidFill>
                  <a:srgbClr val="000000"/>
                </a:solidFill>
              </a:rPr>
              <a:pPr/>
              <a:t>8</a:t>
            </a:fld>
            <a:endParaRPr lang="en-US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4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1FFA559E-D5AD-4770-9CE4-80EA7A2932D3}" type="slidenum">
              <a:rPr lang="zh-CN" altLang="en-US" smtClean="0">
                <a:solidFill>
                  <a:srgbClr val="000000"/>
                </a:solidFill>
              </a:rPr>
              <a:pPr/>
              <a:t>9</a:t>
            </a:fld>
            <a:endParaRPr lang="en-US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3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D9F9CF29-62C5-4728-A197-398F9C1213BB}" type="slidenum">
              <a:rPr lang="zh-CN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22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1F4D6FC9-7D55-4539-B7D4-1BAE0AFFB4F9}" type="slidenum">
              <a:rPr lang="zh-CN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10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6A098F15-30BB-4DAE-9490-B90BC9F7E868}" type="slidenum">
              <a:rPr lang="zh-CN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65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AC5D7F81-CEA5-4305-ADFF-DDB1917572A5}" type="slidenum">
              <a:rPr lang="zh-CN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33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E72009AD-B417-42DA-945A-FD61B3DE8991}" type="slidenum">
              <a:rPr lang="zh-CN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40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F8D59DFE-AF15-4320-8D78-4BED8C7736F3}" type="slidenum">
              <a:rPr lang="zh-CN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0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297B1-1E93-446A-BCE3-0AF86BF3506F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829B-D989-4E26-B035-1DBC750FC13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290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62207-80AF-4B06-A580-B05C3446EC77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F4B85-89DF-4A0F-A11D-FA826FEC8B06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351022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E297B9-75EE-4C2B-9B66-F154D79E24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6FCE-2ACB-4FCB-9C38-A50408776947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490" y="0"/>
            <a:ext cx="2755409" cy="6858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8" name="Picture 2" descr="D:\4\leftbar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1" b="5851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25" t="5999" b="34987"/>
          <a:stretch/>
        </p:blipFill>
        <p:spPr bwMode="auto">
          <a:xfrm>
            <a:off x="4491" y="2"/>
            <a:ext cx="2690231" cy="269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1973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45" y="1"/>
            <a:ext cx="10354072" cy="11525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E23487-6C12-432D-BF46-4FCEBBD7A9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7851" y="6356352"/>
            <a:ext cx="284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F58D2AC-15B5-473E-8E0F-5B939F2A3065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0" y="1152525"/>
            <a:ext cx="12192000" cy="0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 userDrawn="1"/>
        </p:nvSpPr>
        <p:spPr>
          <a:xfrm>
            <a:off x="11457517" y="0"/>
            <a:ext cx="734483" cy="6858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9" name="Picture 2" descr="D:\4\leftbar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466" y="188642"/>
            <a:ext cx="783772" cy="809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085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A83652-E1CE-4F82-BD0E-6741A79DF3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514E-6723-42F0-BF15-ACB9D382C93E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522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B17911-5E28-43E1-86EC-CA665657FF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05E4-7E0A-403F-AFE5-6408D10049DF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72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80EAE-973B-47CE-90BF-69A103A448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26E6-F6A3-4C37-AD83-A14E4A19B248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239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DE153B-2DBB-42A6-ABC9-AE6B3032E0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6BA1-9C6F-4324-B498-82A3D7ACC321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118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3402B-6678-4918-B487-D6A6338BF5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02E7-4644-4795-B738-4D958A1609AF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869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5BDC41-BD80-4E4B-BCF5-DFFC4DF198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F83C-5047-4316-868B-83360B6E1DD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477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944AE-BD92-47EE-81B9-8071664981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5B0D-A528-4CB7-AFFB-2D912042D58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443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43E66D-EFA2-418F-9094-8182D82F68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0BD3-CFF2-4B29-8823-CF2B7D5BF6E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0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0152" y="187326"/>
            <a:ext cx="2762249" cy="5834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7051" y="187326"/>
            <a:ext cx="8089900" cy="5834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1DF5-3494-407D-9A84-3F792987D04C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9219B-C5B7-4BCB-967D-B959FAA4541E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211824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F0503-95E3-4D4F-9674-11E5B708A2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21B1-01B2-46F4-8A64-9F39C1DDDC54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1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297B1-1E93-446A-BCE3-0AF86BF3506F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829B-D989-4E26-B035-1DBC750FC13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67208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44056-2A5C-4F83-A163-ADDE4B58055E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8313B-37CE-475A-B4CA-90FFDD084E6B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312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60250-45D2-4243-B67D-2003FB88D799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45BA-F951-4FFF-8811-53EC6A0729F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22080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9542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9542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BC1F3-6DE2-4E3C-B130-3FDACD37FE1B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A9D1C-E9E9-4010-83D8-56136C9EC4F7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34006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9D6C-7F4B-4F02-AF0E-E2575CFF5573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95BA-6E06-4F83-BA80-F4F657590F22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6600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825C-45DD-4CAB-8B99-A1B601800F4F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681B9-07F4-4431-A9AE-65D5E41C4B0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14871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F2D46-D948-4564-A77C-496EE0D4EF84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FB782-1EA0-475A-9F32-326E2C7CC34F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1284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E1E2-66E9-4F12-9A83-2FE0919A5A05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D1A1-FAAB-40B8-AA1F-F1B6FEBDBED3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7359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44056-2A5C-4F83-A163-ADDE4B58055E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8313B-37CE-475A-B4CA-90FFDD084E6B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3440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93546-C05A-4273-9133-BF09049771FC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CFB82-1097-4EAD-9542-6CDCDC356CFD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847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62207-80AF-4B06-A580-B05C3446EC77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F4B85-89DF-4A0F-A11D-FA826FEC8B06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94304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0152" y="187326"/>
            <a:ext cx="2762249" cy="5834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7051" y="187326"/>
            <a:ext cx="8089900" cy="5834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1DF5-3494-407D-9A84-3F792987D04C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9219B-C5B7-4BCB-967D-B959FAA4541E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3895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297B1-1E93-446A-BCE3-0AF86BF3506F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829B-D989-4E26-B035-1DBC750FC13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88352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44056-2A5C-4F83-A163-ADDE4B58055E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8313B-37CE-475A-B4CA-90FFDD084E6B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80486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60250-45D2-4243-B67D-2003FB88D799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45BA-F951-4FFF-8811-53EC6A0729F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47693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9542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9542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BC1F3-6DE2-4E3C-B130-3FDACD37FE1B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A9D1C-E9E9-4010-83D8-56136C9EC4F7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83235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9D6C-7F4B-4F02-AF0E-E2575CFF5573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95BA-6E06-4F83-BA80-F4F657590F22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3112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825C-45DD-4CAB-8B99-A1B601800F4F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681B9-07F4-4431-A9AE-65D5E41C4B0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81852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F2D46-D948-4564-A77C-496EE0D4EF84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FB782-1EA0-475A-9F32-326E2C7CC34F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3084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60250-45D2-4243-B67D-2003FB88D799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45BA-F951-4FFF-8811-53EC6A0729F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97217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E1E2-66E9-4F12-9A83-2FE0919A5A05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D1A1-FAAB-40B8-AA1F-F1B6FEBDBED3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43969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93546-C05A-4273-9133-BF09049771FC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CFB82-1097-4EAD-9542-6CDCDC356CFD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55342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62207-80AF-4B06-A580-B05C3446EC77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F4B85-89DF-4A0F-A11D-FA826FEC8B06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23139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0152" y="187326"/>
            <a:ext cx="2762249" cy="5834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7051" y="187326"/>
            <a:ext cx="8089900" cy="5834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1DF5-3494-407D-9A84-3F792987D04C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9219B-C5B7-4BCB-967D-B959FAA4541E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9389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297B1-1E93-446A-BCE3-0AF86BF3506F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829B-D989-4E26-B035-1DBC750FC13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64353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44056-2A5C-4F83-A163-ADDE4B58055E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8313B-37CE-475A-B4CA-90FFDD084E6B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23684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60250-45D2-4243-B67D-2003FB88D799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45BA-F951-4FFF-8811-53EC6A0729F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3611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9542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9542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BC1F3-6DE2-4E3C-B130-3FDACD37FE1B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A9D1C-E9E9-4010-83D8-56136C9EC4F7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17355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9D6C-7F4B-4F02-AF0E-E2575CFF5573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95BA-6E06-4F83-BA80-F4F657590F22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5282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825C-45DD-4CAB-8B99-A1B601800F4F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681B9-07F4-4431-A9AE-65D5E41C4B0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6336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9542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9542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BC1F3-6DE2-4E3C-B130-3FDACD37FE1B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A9D1C-E9E9-4010-83D8-56136C9EC4F7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457648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F2D46-D948-4564-A77C-496EE0D4EF84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FB782-1EA0-475A-9F32-326E2C7CC34F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196997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E1E2-66E9-4F12-9A83-2FE0919A5A05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D1A1-FAAB-40B8-AA1F-F1B6FEBDBED3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49626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93546-C05A-4273-9133-BF09049771FC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CFB82-1097-4EAD-9542-6CDCDC356CFD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30845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62207-80AF-4B06-A580-B05C3446EC77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F4B85-89DF-4A0F-A11D-FA826FEC8B06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8657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0152" y="187326"/>
            <a:ext cx="2762249" cy="5834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7051" y="187326"/>
            <a:ext cx="8089900" cy="5834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1DF5-3494-407D-9A84-3F792987D04C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9219B-C5B7-4BCB-967D-B959FAA4541E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48921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297B1-1E93-446A-BCE3-0AF86BF3506F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829B-D989-4E26-B035-1DBC750FC13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36086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44056-2A5C-4F83-A163-ADDE4B58055E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8313B-37CE-475A-B4CA-90FFDD084E6B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529646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60250-45D2-4243-B67D-2003FB88D799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45BA-F951-4FFF-8811-53EC6A0729F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021311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9542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9542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BC1F3-6DE2-4E3C-B130-3FDACD37FE1B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A9D1C-E9E9-4010-83D8-56136C9EC4F7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34423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9D6C-7F4B-4F02-AF0E-E2575CFF5573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95BA-6E06-4F83-BA80-F4F657590F22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3339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9D6C-7F4B-4F02-AF0E-E2575CFF5573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95BA-6E06-4F83-BA80-F4F657590F22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727849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825C-45DD-4CAB-8B99-A1B601800F4F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681B9-07F4-4431-A9AE-65D5E41C4B0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024495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F2D46-D948-4564-A77C-496EE0D4EF84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FB782-1EA0-475A-9F32-326E2C7CC34F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92136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E1E2-66E9-4F12-9A83-2FE0919A5A05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D1A1-FAAB-40B8-AA1F-F1B6FEBDBED3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1100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93546-C05A-4273-9133-BF09049771FC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CFB82-1097-4EAD-9542-6CDCDC356CFD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44097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62207-80AF-4B06-A580-B05C3446EC77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F4B85-89DF-4A0F-A11D-FA826FEC8B06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264781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0152" y="187326"/>
            <a:ext cx="2762249" cy="5834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7051" y="187326"/>
            <a:ext cx="8089900" cy="5834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1DF5-3494-407D-9A84-3F792987D04C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9219B-C5B7-4BCB-967D-B959FAA4541E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443540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297B1-1E93-446A-BCE3-0AF86BF3506F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829B-D989-4E26-B035-1DBC750FC13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994252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44056-2A5C-4F83-A163-ADDE4B58055E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8313B-37CE-475A-B4CA-90FFDD084E6B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843165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60250-45D2-4243-B67D-2003FB88D799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45BA-F951-4FFF-8811-53EC6A0729F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499069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9542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9542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BC1F3-6DE2-4E3C-B130-3FDACD37FE1B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A9D1C-E9E9-4010-83D8-56136C9EC4F7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356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825C-45DD-4CAB-8B99-A1B601800F4F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681B9-07F4-4431-A9AE-65D5E41C4B0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936154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9D6C-7F4B-4F02-AF0E-E2575CFF5573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95BA-6E06-4F83-BA80-F4F657590F22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456568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825C-45DD-4CAB-8B99-A1B601800F4F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681B9-07F4-4431-A9AE-65D5E41C4B0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173358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F2D46-D948-4564-A77C-496EE0D4EF84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FB782-1EA0-475A-9F32-326E2C7CC34F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4867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E1E2-66E9-4F12-9A83-2FE0919A5A05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D1A1-FAAB-40B8-AA1F-F1B6FEBDBED3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357819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93546-C05A-4273-9133-BF09049771FC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CFB82-1097-4EAD-9542-6CDCDC356CFD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396968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62207-80AF-4B06-A580-B05C3446EC77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F4B85-89DF-4A0F-A11D-FA826FEC8B06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154127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0152" y="187326"/>
            <a:ext cx="2762249" cy="5834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7051" y="187326"/>
            <a:ext cx="8089900" cy="5834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1DF5-3494-407D-9A84-3F792987D04C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9219B-C5B7-4BCB-967D-B959FAA4541E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44401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297B1-1E93-446A-BCE3-0AF86BF3506F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829B-D989-4E26-B035-1DBC750FC13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04606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44056-2A5C-4F83-A163-ADDE4B58055E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8313B-37CE-475A-B4CA-90FFDD084E6B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55707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60250-45D2-4243-B67D-2003FB88D799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45BA-F951-4FFF-8811-53EC6A0729F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2628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F2D46-D948-4564-A77C-496EE0D4EF84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FB782-1EA0-475A-9F32-326E2C7CC34F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823862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9542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9542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BC1F3-6DE2-4E3C-B130-3FDACD37FE1B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A9D1C-E9E9-4010-83D8-56136C9EC4F7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898422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9D6C-7F4B-4F02-AF0E-E2575CFF5573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95BA-6E06-4F83-BA80-F4F657590F22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298095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825C-45DD-4CAB-8B99-A1B601800F4F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681B9-07F4-4431-A9AE-65D5E41C4B0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016391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F2D46-D948-4564-A77C-496EE0D4EF84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FB782-1EA0-475A-9F32-326E2C7CC34F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974163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E1E2-66E9-4F12-9A83-2FE0919A5A05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D1A1-FAAB-40B8-AA1F-F1B6FEBDBED3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72530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93546-C05A-4273-9133-BF09049771FC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CFB82-1097-4EAD-9542-6CDCDC356CFD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342809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62207-80AF-4B06-A580-B05C3446EC77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F4B85-89DF-4A0F-A11D-FA826FEC8B06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489585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0152" y="187326"/>
            <a:ext cx="2762249" cy="5834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7051" y="187326"/>
            <a:ext cx="8089900" cy="5834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1DF5-3494-407D-9A84-3F792987D04C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9219B-C5B7-4BCB-967D-B959FAA4541E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741567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297B1-1E93-446A-BCE3-0AF86BF3506F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829B-D989-4E26-B035-1DBC750FC13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287195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44056-2A5C-4F83-A163-ADDE4B58055E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8313B-37CE-475A-B4CA-90FFDD084E6B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4347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E1E2-66E9-4F12-9A83-2FE0919A5A05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D1A1-FAAB-40B8-AA1F-F1B6FEBDBED3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32308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60250-45D2-4243-B67D-2003FB88D799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45BA-F951-4FFF-8811-53EC6A0729F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16045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9542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9542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BC1F3-6DE2-4E3C-B130-3FDACD37FE1B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A9D1C-E9E9-4010-83D8-56136C9EC4F7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473507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9D6C-7F4B-4F02-AF0E-E2575CFF5573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95BA-6E06-4F83-BA80-F4F657590F22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83524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825C-45DD-4CAB-8B99-A1B601800F4F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681B9-07F4-4431-A9AE-65D5E41C4B0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42314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F2D46-D948-4564-A77C-496EE0D4EF84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FB782-1EA0-475A-9F32-326E2C7CC34F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92739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E1E2-66E9-4F12-9A83-2FE0919A5A05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D1A1-FAAB-40B8-AA1F-F1B6FEBDBED3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307604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93546-C05A-4273-9133-BF09049771FC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CFB82-1097-4EAD-9542-6CDCDC356CFD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251946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62207-80AF-4B06-A580-B05C3446EC77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F4B85-89DF-4A0F-A11D-FA826FEC8B06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544935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0152" y="187326"/>
            <a:ext cx="2762249" cy="5834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7051" y="187326"/>
            <a:ext cx="8089900" cy="5834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1DF5-3494-407D-9A84-3F792987D04C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9219B-C5B7-4BCB-967D-B959FAA4541E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804625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297B1-1E93-446A-BCE3-0AF86BF3506F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829B-D989-4E26-B035-1DBC750FC13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0030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93546-C05A-4273-9133-BF09049771FC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CFB82-1097-4EAD-9542-6CDCDC356CFD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695533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44056-2A5C-4F83-A163-ADDE4B58055E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8313B-37CE-475A-B4CA-90FFDD084E6B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423329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60250-45D2-4243-B67D-2003FB88D799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45BA-F951-4FFF-8811-53EC6A0729F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66557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9542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9542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BC1F3-6DE2-4E3C-B130-3FDACD37FE1B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A9D1C-E9E9-4010-83D8-56136C9EC4F7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174030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9D6C-7F4B-4F02-AF0E-E2575CFF5573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95BA-6E06-4F83-BA80-F4F657590F22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820473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825C-45DD-4CAB-8B99-A1B601800F4F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681B9-07F4-4431-A9AE-65D5E41C4B08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93488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F2D46-D948-4564-A77C-496EE0D4EF84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FB782-1EA0-475A-9F32-326E2C7CC34F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05783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E1E2-66E9-4F12-9A83-2FE0919A5A05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D1A1-FAAB-40B8-AA1F-F1B6FEBDBED3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93409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93546-C05A-4273-9133-BF09049771FC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CFB82-1097-4EAD-9542-6CDCDC356CFD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178034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62207-80AF-4B06-A580-B05C3446EC77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F4B85-89DF-4A0F-A11D-FA826FEC8B06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82067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0152" y="187326"/>
            <a:ext cx="2762249" cy="5834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7051" y="187326"/>
            <a:ext cx="8089900" cy="5834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1DF5-3494-407D-9A84-3F792987D04C}" type="datetimeFigureOut">
              <a:rPr lang="zh-CN" altLang="en-US"/>
              <a:pPr>
                <a:defRPr/>
              </a:pPr>
              <a:t>2016/4/11</a:t>
            </a:fld>
            <a:endParaRPr lang="en-US" altLang="ru-RU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9219B-C5B7-4BCB-967D-B959FAA4541E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138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87325"/>
            <a:ext cx="10972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9542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单击此处编辑母版文本样式</a:t>
            </a:r>
          </a:p>
          <a:p>
            <a:pPr lvl="1"/>
            <a:r>
              <a:rPr lang="zh-CN" altLang="ru-RU" smtClean="0"/>
              <a:t>第二级</a:t>
            </a:r>
          </a:p>
          <a:p>
            <a:pPr lvl="2"/>
            <a:r>
              <a:rPr lang="zh-CN" altLang="ru-RU" smtClean="0"/>
              <a:t>第三级</a:t>
            </a:r>
          </a:p>
          <a:p>
            <a:pPr lvl="3"/>
            <a:r>
              <a:rPr lang="zh-CN" altLang="ru-RU" smtClean="0"/>
              <a:t>第四级</a:t>
            </a:r>
          </a:p>
          <a:p>
            <a:pPr lvl="4"/>
            <a:r>
              <a:rPr lang="zh-CN" altLang="ru-RU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E4694D-7352-4AC7-956C-6EF231D5FE74}" type="datetimeFigureOut">
              <a:rPr lang="zh-CN" altLang="en-US"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2016/4/11</a:t>
            </a:fld>
            <a:endParaRPr lang="en-US" altLang="ru-RU">
              <a:ea typeface="SimSun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2B6DD-92C3-41A7-B92B-FE78BC394B28}" type="slidenum">
              <a:rPr lang="zh-CN" altLang="en-US"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868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B15D01A-9108-4192-9129-4E7FC6ED1933}" type="datetime1">
              <a:rPr 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11.04.2016</a:t>
            </a:fld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887337-1C20-473D-BBEB-1C6B6F779E72}" type="slidenum">
              <a:rPr lang="ru-RU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87325"/>
            <a:ext cx="10972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9542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单击此处编辑母版文本样式</a:t>
            </a:r>
          </a:p>
          <a:p>
            <a:pPr lvl="1"/>
            <a:r>
              <a:rPr lang="zh-CN" altLang="ru-RU" smtClean="0"/>
              <a:t>第二级</a:t>
            </a:r>
          </a:p>
          <a:p>
            <a:pPr lvl="2"/>
            <a:r>
              <a:rPr lang="zh-CN" altLang="ru-RU" smtClean="0"/>
              <a:t>第三级</a:t>
            </a:r>
          </a:p>
          <a:p>
            <a:pPr lvl="3"/>
            <a:r>
              <a:rPr lang="zh-CN" altLang="ru-RU" smtClean="0"/>
              <a:t>第四级</a:t>
            </a:r>
          </a:p>
          <a:p>
            <a:pPr lvl="4"/>
            <a:r>
              <a:rPr lang="zh-CN" altLang="ru-RU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E4694D-7352-4AC7-956C-6EF231D5FE74}" type="datetimeFigureOut">
              <a:rPr lang="zh-CN" altLang="en-US"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2016/4/11</a:t>
            </a:fld>
            <a:endParaRPr lang="en-US" altLang="ru-RU">
              <a:ea typeface="SimSun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2B6DD-92C3-41A7-B92B-FE78BC394B28}" type="slidenum">
              <a:rPr lang="zh-CN" altLang="en-US"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480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87325"/>
            <a:ext cx="10972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9542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单击此处编辑母版文本样式</a:t>
            </a:r>
          </a:p>
          <a:p>
            <a:pPr lvl="1"/>
            <a:r>
              <a:rPr lang="zh-CN" altLang="ru-RU" smtClean="0"/>
              <a:t>第二级</a:t>
            </a:r>
          </a:p>
          <a:p>
            <a:pPr lvl="2"/>
            <a:r>
              <a:rPr lang="zh-CN" altLang="ru-RU" smtClean="0"/>
              <a:t>第三级</a:t>
            </a:r>
          </a:p>
          <a:p>
            <a:pPr lvl="3"/>
            <a:r>
              <a:rPr lang="zh-CN" altLang="ru-RU" smtClean="0"/>
              <a:t>第四级</a:t>
            </a:r>
          </a:p>
          <a:p>
            <a:pPr lvl="4"/>
            <a:r>
              <a:rPr lang="zh-CN" altLang="ru-RU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E4694D-7352-4AC7-956C-6EF231D5FE74}" type="datetimeFigureOut">
              <a:rPr lang="zh-CN" altLang="en-US"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2016/4/11</a:t>
            </a:fld>
            <a:endParaRPr lang="en-US" altLang="ru-RU">
              <a:ea typeface="SimSun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2B6DD-92C3-41A7-B92B-FE78BC394B28}" type="slidenum">
              <a:rPr lang="zh-CN" altLang="en-US"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774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87325"/>
            <a:ext cx="10972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9542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单击此处编辑母版文本样式</a:t>
            </a:r>
          </a:p>
          <a:p>
            <a:pPr lvl="1"/>
            <a:r>
              <a:rPr lang="zh-CN" altLang="ru-RU" smtClean="0"/>
              <a:t>第二级</a:t>
            </a:r>
          </a:p>
          <a:p>
            <a:pPr lvl="2"/>
            <a:r>
              <a:rPr lang="zh-CN" altLang="ru-RU" smtClean="0"/>
              <a:t>第三级</a:t>
            </a:r>
          </a:p>
          <a:p>
            <a:pPr lvl="3"/>
            <a:r>
              <a:rPr lang="zh-CN" altLang="ru-RU" smtClean="0"/>
              <a:t>第四级</a:t>
            </a:r>
          </a:p>
          <a:p>
            <a:pPr lvl="4"/>
            <a:r>
              <a:rPr lang="zh-CN" altLang="ru-RU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E4694D-7352-4AC7-956C-6EF231D5FE74}" type="datetimeFigureOut">
              <a:rPr lang="zh-CN" altLang="en-US"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2016/4/11</a:t>
            </a:fld>
            <a:endParaRPr lang="en-US" altLang="ru-RU">
              <a:ea typeface="SimSun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2B6DD-92C3-41A7-B92B-FE78BC394B28}" type="slidenum">
              <a:rPr lang="zh-CN" altLang="en-US"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952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87325"/>
            <a:ext cx="10972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9542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单击此处编辑母版文本样式</a:t>
            </a:r>
          </a:p>
          <a:p>
            <a:pPr lvl="1"/>
            <a:r>
              <a:rPr lang="zh-CN" altLang="ru-RU" smtClean="0"/>
              <a:t>第二级</a:t>
            </a:r>
          </a:p>
          <a:p>
            <a:pPr lvl="2"/>
            <a:r>
              <a:rPr lang="zh-CN" altLang="ru-RU" smtClean="0"/>
              <a:t>第三级</a:t>
            </a:r>
          </a:p>
          <a:p>
            <a:pPr lvl="3"/>
            <a:r>
              <a:rPr lang="zh-CN" altLang="ru-RU" smtClean="0"/>
              <a:t>第四级</a:t>
            </a:r>
          </a:p>
          <a:p>
            <a:pPr lvl="4"/>
            <a:r>
              <a:rPr lang="zh-CN" altLang="ru-RU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E4694D-7352-4AC7-956C-6EF231D5FE74}" type="datetimeFigureOut">
              <a:rPr lang="zh-CN" altLang="en-US"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2016/4/11</a:t>
            </a:fld>
            <a:endParaRPr lang="en-US" altLang="ru-RU">
              <a:ea typeface="SimSun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2B6DD-92C3-41A7-B92B-FE78BC394B28}" type="slidenum">
              <a:rPr lang="zh-CN" altLang="en-US"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038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87325"/>
            <a:ext cx="10972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9542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单击此处编辑母版文本样式</a:t>
            </a:r>
          </a:p>
          <a:p>
            <a:pPr lvl="1"/>
            <a:r>
              <a:rPr lang="zh-CN" altLang="ru-RU" smtClean="0"/>
              <a:t>第二级</a:t>
            </a:r>
          </a:p>
          <a:p>
            <a:pPr lvl="2"/>
            <a:r>
              <a:rPr lang="zh-CN" altLang="ru-RU" smtClean="0"/>
              <a:t>第三级</a:t>
            </a:r>
          </a:p>
          <a:p>
            <a:pPr lvl="3"/>
            <a:r>
              <a:rPr lang="zh-CN" altLang="ru-RU" smtClean="0"/>
              <a:t>第四级</a:t>
            </a:r>
          </a:p>
          <a:p>
            <a:pPr lvl="4"/>
            <a:r>
              <a:rPr lang="zh-CN" altLang="ru-RU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E4694D-7352-4AC7-956C-6EF231D5FE74}" type="datetimeFigureOut">
              <a:rPr lang="zh-CN" altLang="en-US"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2016/4/11</a:t>
            </a:fld>
            <a:endParaRPr lang="en-US" altLang="ru-RU">
              <a:ea typeface="SimSun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2B6DD-92C3-41A7-B92B-FE78BC394B28}" type="slidenum">
              <a:rPr lang="zh-CN" altLang="en-US"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45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87325"/>
            <a:ext cx="10972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9542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单击此处编辑母版文本样式</a:t>
            </a:r>
          </a:p>
          <a:p>
            <a:pPr lvl="1"/>
            <a:r>
              <a:rPr lang="zh-CN" altLang="ru-RU" smtClean="0"/>
              <a:t>第二级</a:t>
            </a:r>
          </a:p>
          <a:p>
            <a:pPr lvl="2"/>
            <a:r>
              <a:rPr lang="zh-CN" altLang="ru-RU" smtClean="0"/>
              <a:t>第三级</a:t>
            </a:r>
          </a:p>
          <a:p>
            <a:pPr lvl="3"/>
            <a:r>
              <a:rPr lang="zh-CN" altLang="ru-RU" smtClean="0"/>
              <a:t>第四级</a:t>
            </a:r>
          </a:p>
          <a:p>
            <a:pPr lvl="4"/>
            <a:r>
              <a:rPr lang="zh-CN" altLang="ru-RU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E4694D-7352-4AC7-956C-6EF231D5FE74}" type="datetimeFigureOut">
              <a:rPr lang="zh-CN" altLang="en-US"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2016/4/11</a:t>
            </a:fld>
            <a:endParaRPr lang="en-US" altLang="ru-RU">
              <a:ea typeface="SimSun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2B6DD-92C3-41A7-B92B-FE78BC394B28}" type="slidenum">
              <a:rPr lang="zh-CN" altLang="en-US"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237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87325"/>
            <a:ext cx="10972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9542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单击此处编辑母版文本样式</a:t>
            </a:r>
          </a:p>
          <a:p>
            <a:pPr lvl="1"/>
            <a:r>
              <a:rPr lang="zh-CN" altLang="ru-RU" smtClean="0"/>
              <a:t>第二级</a:t>
            </a:r>
          </a:p>
          <a:p>
            <a:pPr lvl="2"/>
            <a:r>
              <a:rPr lang="zh-CN" altLang="ru-RU" smtClean="0"/>
              <a:t>第三级</a:t>
            </a:r>
          </a:p>
          <a:p>
            <a:pPr lvl="3"/>
            <a:r>
              <a:rPr lang="zh-CN" altLang="ru-RU" smtClean="0"/>
              <a:t>第四级</a:t>
            </a:r>
          </a:p>
          <a:p>
            <a:pPr lvl="4"/>
            <a:r>
              <a:rPr lang="zh-CN" altLang="ru-RU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E4694D-7352-4AC7-956C-6EF231D5FE74}" type="datetimeFigureOut">
              <a:rPr lang="zh-CN" altLang="en-US"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2016/4/11</a:t>
            </a:fld>
            <a:endParaRPr lang="en-US" altLang="ru-RU">
              <a:ea typeface="SimSun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2B6DD-92C3-41A7-B92B-FE78BC394B28}" type="slidenum">
              <a:rPr lang="zh-CN" altLang="en-US"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580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87325"/>
            <a:ext cx="10972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9542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单击此处编辑母版文本样式</a:t>
            </a:r>
          </a:p>
          <a:p>
            <a:pPr lvl="1"/>
            <a:r>
              <a:rPr lang="zh-CN" altLang="ru-RU" smtClean="0"/>
              <a:t>第二级</a:t>
            </a:r>
          </a:p>
          <a:p>
            <a:pPr lvl="2"/>
            <a:r>
              <a:rPr lang="zh-CN" altLang="ru-RU" smtClean="0"/>
              <a:t>第三级</a:t>
            </a:r>
          </a:p>
          <a:p>
            <a:pPr lvl="3"/>
            <a:r>
              <a:rPr lang="zh-CN" altLang="ru-RU" smtClean="0"/>
              <a:t>第四级</a:t>
            </a:r>
          </a:p>
          <a:p>
            <a:pPr lvl="4"/>
            <a:r>
              <a:rPr lang="zh-CN" altLang="ru-RU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E4694D-7352-4AC7-956C-6EF231D5FE74}" type="datetimeFigureOut">
              <a:rPr lang="zh-CN" altLang="en-US"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2016/4/11</a:t>
            </a:fld>
            <a:endParaRPr lang="en-US" altLang="ru-RU">
              <a:ea typeface="SimSun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2B6DD-92C3-41A7-B92B-FE78BC394B28}" type="slidenum">
              <a:rPr lang="zh-CN" altLang="en-US"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137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SimHei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Эффективность как ключевой инструмент развития современных организаций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37662" y="3602038"/>
            <a:ext cx="4730338" cy="1655762"/>
          </a:xfrm>
        </p:spPr>
        <p:txBody>
          <a:bodyPr/>
          <a:lstStyle/>
          <a:p>
            <a:r>
              <a:rPr lang="ru-RU" dirty="0" smtClean="0"/>
              <a:t>Кузнецова Жанна Борисовна, проректор по стратегическому развитию отрасли ХК ИРО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53247" y="6151418"/>
            <a:ext cx="1418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Хабаровск </a:t>
            </a:r>
          </a:p>
          <a:p>
            <a:r>
              <a:rPr lang="ru-RU" dirty="0" smtClean="0"/>
              <a:t>Апрель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0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9" y="0"/>
            <a:ext cx="11627555" cy="6858000"/>
          </a:xfrm>
        </p:spPr>
      </p:pic>
    </p:spTree>
    <p:extLst>
      <p:ext uri="{BB962C8B-B14F-4D97-AF65-F5344CB8AC3E}">
        <p14:creationId xmlns:p14="http://schemas.microsoft.com/office/powerpoint/2010/main" val="3967181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1703388" y="0"/>
            <a:ext cx="8686800" cy="1143000"/>
          </a:xfrm>
          <a:noFill/>
        </p:spPr>
        <p:txBody>
          <a:bodyPr/>
          <a:lstStyle/>
          <a:p>
            <a:r>
              <a:rPr lang="ru-RU" altLang="en-US" sz="4000"/>
              <a:t>Ожидания от стратегических документов</a:t>
            </a:r>
            <a:endParaRPr lang="ru-RU" altLang="en-US" smtClean="0"/>
          </a:p>
        </p:txBody>
      </p:sp>
      <p:sp>
        <p:nvSpPr>
          <p:cNvPr id="51203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1990725" y="3213101"/>
            <a:ext cx="8229600" cy="4525963"/>
          </a:xfrm>
        </p:spPr>
        <p:txBody>
          <a:bodyPr/>
          <a:lstStyle/>
          <a:p>
            <a:pPr algn="just"/>
            <a:endParaRPr lang="ru-RU" altLang="zh-CN" sz="2000"/>
          </a:p>
          <a:p>
            <a:pPr algn="just"/>
            <a:endParaRPr lang="ru-RU" altLang="zh-CN" sz="2000"/>
          </a:p>
          <a:p>
            <a:endParaRPr lang="ru-RU" altLang="zh-CN" sz="2000"/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1703388" y="881063"/>
            <a:ext cx="9004300" cy="4375150"/>
            <a:chOff x="2" y="0"/>
            <a:chExt cx="9004810" cy="4374807"/>
          </a:xfrm>
        </p:grpSpPr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2" y="0"/>
              <a:ext cx="2725355" cy="2457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25400">
              <a:solidFill>
                <a:srgbClr val="C0504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u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ru-RU" altLang="ru-RU" sz="1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2" y="0"/>
              <a:ext cx="2725355" cy="2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5560" tIns="20320" rIns="35560" bIns="20320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u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ru-RU" altLang="zh-CN" sz="500" b="1" i="1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педагоги</a:t>
              </a:r>
            </a:p>
          </p:txBody>
        </p:sp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183119" y="1105402"/>
              <a:ext cx="2725355" cy="2976739"/>
            </a:xfrm>
            <a:prstGeom prst="rect">
              <a:avLst/>
            </a:prstGeom>
            <a:solidFill>
              <a:srgbClr val="E8CECF">
                <a:alpha val="89018"/>
              </a:srgbClr>
            </a:solidFill>
            <a:ln w="25400">
              <a:solidFill>
                <a:srgbClr val="E8CECF">
                  <a:alpha val="89018"/>
                </a:srgbClr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u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ru-RU" altLang="ru-RU" sz="1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183119" y="1105402"/>
              <a:ext cx="2725355" cy="297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012" tIns="96012" rIns="128016" bIns="144018"/>
            <a:lstStyle>
              <a:lvl1pPr marL="342900" indent="-34290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1pPr>
              <a:lvl2pPr marL="171450" indent="-171450">
                <a:spcBef>
                  <a:spcPct val="20000"/>
                </a:spcBef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u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9pPr>
            </a:lstStyle>
            <a:p>
              <a:pPr lvl="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ru-RU" altLang="en-US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Перевода стандарта «с русского на русский» и демонстрацию собственных программ, обосновывая выбор запросами и вызовами</a:t>
              </a:r>
            </a:p>
            <a:p>
              <a:pPr lvl="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ru-RU" altLang="en-US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Перевода формулы «Кто виноват?» «Надо делать!»</a:t>
              </a:r>
            </a:p>
            <a:p>
              <a:pPr lvl="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ru-RU" altLang="en-US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 Расшифровки культурного кода класса и отдельного ученика (диагностики)</a:t>
              </a:r>
            </a:p>
          </p:txBody>
        </p: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3203857" y="216023"/>
              <a:ext cx="2912233" cy="797634"/>
            </a:xfrm>
            <a:prstGeom prst="rect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 w="25400">
              <a:solidFill>
                <a:srgbClr val="9BBB5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u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ru-RU" altLang="ru-RU" sz="1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3203857" y="216023"/>
              <a:ext cx="2912233" cy="797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344" tIns="48768" rIns="85344" bIns="48768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u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9pPr>
            </a:lstStyle>
            <a:p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ru-RU" altLang="zh-CN" sz="12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ru-RU" altLang="zh-CN" sz="1400" b="1" i="1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управленцы</a:t>
              </a:r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3341447" y="1127096"/>
              <a:ext cx="2725355" cy="2104740"/>
            </a:xfrm>
            <a:prstGeom prst="rect">
              <a:avLst/>
            </a:prstGeom>
            <a:solidFill>
              <a:srgbClr val="DEE7CF">
                <a:alpha val="89018"/>
              </a:srgbClr>
            </a:solidFill>
            <a:ln w="25400">
              <a:solidFill>
                <a:srgbClr val="DEE7CF">
                  <a:alpha val="89018"/>
                </a:srgbClr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u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ru-RU" altLang="ru-RU" sz="1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3297295" y="1006119"/>
              <a:ext cx="2725355" cy="2104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344" tIns="85344" rIns="113792" bIns="128016"/>
            <a:lstStyle>
              <a:lvl1pPr marL="342900" indent="-34290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1pPr>
              <a:lvl2pPr>
                <a:spcBef>
                  <a:spcPct val="20000"/>
                </a:spcBef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u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9pPr>
            </a:lstStyle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altLang="en-US" sz="1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Готовые управленческие решения по введению и реализации : НПБ, организационные механизмы в том числе отбор структуры и содержания учебной и внеурочной деятельности </a:t>
              </a:r>
            </a:p>
            <a:p>
              <a:pPr marL="0" lvl="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ru-RU" altLang="en-US" sz="1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Понимание условий для успешного освоения ООП (мониторинги)</a:t>
              </a:r>
            </a:p>
            <a:p>
              <a:pPr marL="0" lvl="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ru-RU" altLang="en-US" sz="1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Снятия зон напряжения: медиация, нивелирования проявлений деструктивного поведения, суицидальных проявлений</a:t>
              </a:r>
            </a:p>
            <a:p>
              <a:pPr marL="0" lvl="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ru-RU" altLang="en-US" sz="1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Сопровождение обучающихся, имеющих трудности в обучении и одаренных</a:t>
              </a:r>
            </a:p>
            <a:p>
              <a:pPr marL="0" lvl="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ru-RU" altLang="en-US" sz="16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1213" name="Rectangle 13"/>
            <p:cNvSpPr>
              <a:spLocks noChangeArrowheads="1"/>
            </p:cNvSpPr>
            <p:nvPr/>
          </p:nvSpPr>
          <p:spPr bwMode="auto">
            <a:xfrm>
              <a:off x="6154935" y="197338"/>
              <a:ext cx="2725355" cy="962889"/>
            </a:xfrm>
            <a:prstGeom prst="rect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 w="25400">
              <a:solidFill>
                <a:srgbClr val="8064A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u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ru-RU" altLang="ru-RU" sz="1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1214" name="Rectangle 14"/>
            <p:cNvSpPr>
              <a:spLocks noChangeArrowheads="1"/>
            </p:cNvSpPr>
            <p:nvPr/>
          </p:nvSpPr>
          <p:spPr bwMode="auto">
            <a:xfrm>
              <a:off x="6206009" y="0"/>
              <a:ext cx="2725355" cy="168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3792" tIns="65024" rIns="113792" bIns="65024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u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ru-RU" altLang="zh-CN" sz="1600" b="1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родители</a:t>
              </a:r>
            </a:p>
          </p:txBody>
        </p:sp>
        <p:sp>
          <p:nvSpPr>
            <p:cNvPr id="51215" name="Rectangle 15"/>
            <p:cNvSpPr>
              <a:spLocks noChangeArrowheads="1"/>
            </p:cNvSpPr>
            <p:nvPr/>
          </p:nvSpPr>
          <p:spPr bwMode="auto">
            <a:xfrm>
              <a:off x="6279457" y="1871757"/>
              <a:ext cx="2725355" cy="2503050"/>
            </a:xfrm>
            <a:prstGeom prst="rect">
              <a:avLst/>
            </a:prstGeom>
            <a:solidFill>
              <a:srgbClr val="D7D2DF">
                <a:alpha val="89018"/>
              </a:srgbClr>
            </a:solidFill>
            <a:ln w="25400">
              <a:solidFill>
                <a:srgbClr val="D7D2DF">
                  <a:alpha val="89018"/>
                </a:srgbClr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u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ru-RU" altLang="ru-RU" sz="1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51216" name="Rectangle 16"/>
            <p:cNvSpPr>
              <a:spLocks noChangeArrowheads="1"/>
            </p:cNvSpPr>
            <p:nvPr/>
          </p:nvSpPr>
          <p:spPr bwMode="auto">
            <a:xfrm>
              <a:off x="6130968" y="1169933"/>
              <a:ext cx="2725355" cy="250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012" tIns="96012" rIns="128016" bIns="144018"/>
            <a:lstStyle>
              <a:lvl1pPr marL="342900" indent="-34290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1pPr>
              <a:lvl2pPr>
                <a:spcBef>
                  <a:spcPct val="20000"/>
                </a:spcBef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u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SimHei" panose="02010609060101010101" pitchFamily="49" charset="-122"/>
                </a:defRPr>
              </a:lvl9pPr>
            </a:lstStyle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altLang="zh-CN" sz="1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Выявление и развитие </a:t>
              </a:r>
              <a:r>
                <a:rPr lang="ru-RU" altLang="zh-CN" sz="1600" b="1">
                  <a:solidFill>
                    <a:srgbClr val="FF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индивидуальных способностей </a:t>
              </a:r>
              <a:r>
                <a:rPr lang="ru-RU" altLang="zh-CN" sz="1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ребенка</a:t>
              </a:r>
            </a:p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altLang="zh-CN" sz="1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Поддержку в образовании детей с ОВЗ</a:t>
              </a:r>
            </a:p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altLang="zh-CN" sz="1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Подборку «ключа, а не отмычки» к своему ребенку</a:t>
              </a:r>
            </a:p>
            <a:p>
              <a:pPr marL="0" lvl="1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u-RU" altLang="zh-CN" sz="16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Подготовку к вынужденно стрессовым ситуациям неопределенности</a:t>
              </a:r>
            </a:p>
            <a:p>
              <a:pPr marL="0" lvl="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ru-RU" altLang="zh-CN" sz="5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  <a:p>
              <a:pPr marL="0" lvl="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ru-RU" altLang="zh-CN" sz="5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1448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en-US" smtClean="0"/>
              <a:t>Тренды политические - ФГОС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altLang="en-US" smtClean="0"/>
              <a:t>Цель образования: </a:t>
            </a:r>
            <a:r>
              <a:rPr lang="ru-RU" altLang="en-US" smtClean="0">
                <a:solidFill>
                  <a:schemeClr val="accent1"/>
                </a:solidFill>
              </a:rPr>
              <a:t>воспитание и социально-педагогическая                   поддержка становления и развития</a:t>
            </a:r>
            <a:r>
              <a:rPr lang="ru-RU" altLang="en-US" smtClean="0"/>
              <a:t> </a:t>
            </a:r>
          </a:p>
          <a:p>
            <a:r>
              <a:rPr lang="ru-RU" altLang="en-US" smtClean="0"/>
              <a:t>высоконравственного, </a:t>
            </a:r>
          </a:p>
          <a:p>
            <a:r>
              <a:rPr lang="ru-RU" altLang="en-US" smtClean="0"/>
              <a:t>творческого, </a:t>
            </a:r>
          </a:p>
          <a:p>
            <a:r>
              <a:rPr lang="ru-RU" altLang="en-US" smtClean="0"/>
              <a:t>компетентного </a:t>
            </a:r>
            <a:r>
              <a:rPr lang="ru-RU" altLang="en-US" smtClean="0">
                <a:solidFill>
                  <a:schemeClr val="accent1"/>
                </a:solidFill>
              </a:rPr>
              <a:t>гражданина России</a:t>
            </a:r>
            <a:r>
              <a:rPr lang="ru-RU" altLang="en-US" smtClean="0"/>
              <a:t>, </a:t>
            </a:r>
          </a:p>
          <a:p>
            <a:r>
              <a:rPr lang="ru-RU" altLang="en-US" smtClean="0"/>
              <a:t>принимающего судьбу Отечества как свою личную, </a:t>
            </a:r>
          </a:p>
          <a:p>
            <a:r>
              <a:rPr lang="ru-RU" altLang="en-US" smtClean="0"/>
              <a:t>осознающего ответственность за настоящее и будущее своей страны, </a:t>
            </a:r>
          </a:p>
          <a:p>
            <a:r>
              <a:rPr lang="ru-RU" altLang="en-US" smtClean="0"/>
              <a:t>укоренённого в духовных и культурных традициях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mtClean="0"/>
              <a:t>многонационального народа Российской Федерации.</a:t>
            </a:r>
          </a:p>
          <a:p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7081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en-US" smtClean="0"/>
              <a:t>Как вырастить гражданина России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125538"/>
            <a:ext cx="8229600" cy="4525962"/>
          </a:xfrm>
        </p:spPr>
        <p:txBody>
          <a:bodyPr/>
          <a:lstStyle/>
          <a:p>
            <a:pPr lvl="2"/>
            <a:r>
              <a:rPr lang="ru-RU" altLang="en-US" sz="2000"/>
              <a:t>Гений с пеленок (математическая концепция)</a:t>
            </a:r>
          </a:p>
          <a:p>
            <a:pPr lvl="2"/>
            <a:r>
              <a:rPr lang="ru-RU" altLang="en-US" sz="2000"/>
              <a:t> Я – гражданин (концепция исторического образования)</a:t>
            </a:r>
          </a:p>
          <a:p>
            <a:pPr lvl="2"/>
            <a:r>
              <a:rPr lang="ru-RU" altLang="en-US" sz="2000"/>
              <a:t>Русский язык как государственный  </a:t>
            </a:r>
          </a:p>
          <a:p>
            <a:pPr lvl="2"/>
            <a:r>
              <a:rPr lang="ru-RU" altLang="en-US" sz="2000"/>
              <a:t> Здоровье как национальная ценность</a:t>
            </a:r>
          </a:p>
          <a:p>
            <a:pPr lvl="2"/>
            <a:r>
              <a:rPr lang="ru-RU" altLang="en-US" sz="2000"/>
              <a:t>Ранняя профессиональная ориентация и национальная технологическая инициатива (19 июня 2015 г) – «Компас самоопределения»: самовыбор и самозанятость, образовательные бизнес - центры</a:t>
            </a:r>
          </a:p>
          <a:p>
            <a:pPr lvl="2"/>
            <a:r>
              <a:rPr lang="ru-RU" altLang="en-US" sz="2000"/>
              <a:t>Содержательные блоки ООП: преемственные линии воспитания, исследовательской, проектной, деятельности, смыслового чтения, ИКТ-грамотности, пропедевтической и коррекционной деятельности</a:t>
            </a:r>
          </a:p>
          <a:p>
            <a:pPr lvl="2"/>
            <a:r>
              <a:rPr lang="ru-RU" altLang="en-US" sz="2000"/>
              <a:t>Новые метапредметные программы и курсы, развивающие самостоятельность, ответственность, инициативу</a:t>
            </a:r>
          </a:p>
          <a:p>
            <a:pPr lvl="2"/>
            <a:r>
              <a:rPr lang="ru-RU" altLang="en-US" sz="2000"/>
              <a:t>Сотрудничество АТР</a:t>
            </a:r>
          </a:p>
          <a:p>
            <a:pPr lvl="2"/>
            <a:endParaRPr lang="ru-RU" altLang="en-US" sz="2000"/>
          </a:p>
          <a:p>
            <a:pPr lvl="2"/>
            <a:endParaRPr lang="ru-RU" altLang="en-US" sz="2000"/>
          </a:p>
          <a:p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4063688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en-US" smtClean="0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495426"/>
            <a:ext cx="8580438" cy="4525963"/>
          </a:xfrm>
        </p:spPr>
        <p:txBody>
          <a:bodyPr/>
          <a:lstStyle/>
          <a:p>
            <a:r>
              <a:rPr lang="ru-RU" altLang="en-US" sz="2400"/>
              <a:t>Эффективный контракт</a:t>
            </a:r>
          </a:p>
          <a:p>
            <a:r>
              <a:rPr lang="ru-RU" altLang="en-US" sz="2400"/>
              <a:t>ООП - основа проектирования и реализации муниципального задания</a:t>
            </a:r>
          </a:p>
          <a:p>
            <a:r>
              <a:rPr lang="ru-RU" altLang="en-US" sz="2400"/>
              <a:t>Новая профессиональная ориентация на инновационную экономику региона (ТОСЭРы + предпринимательство, горно-добывающая, агротехническая, авиастроительная....)</a:t>
            </a:r>
          </a:p>
          <a:p>
            <a:r>
              <a:rPr lang="ru-RU" altLang="en-US" sz="2400"/>
              <a:t>Новое содержание предметной области «Технология»,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400"/>
              <a:t>направленная на развитие инженерного, технологического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400"/>
              <a:t>мышления  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/>
        </p:nvSpPr>
        <p:spPr bwMode="auto">
          <a:xfrm>
            <a:off x="2046288" y="314325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Hei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ea typeface="SimHei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SimHei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SimHei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SimHei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SimHei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SimHei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SimHei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SimHei" panose="02010609060101010101" pitchFamily="49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ru-RU" altLang="en-US" sz="2400" b="1">
                <a:solidFill>
                  <a:srgbClr val="000000"/>
                </a:solidFill>
              </a:rPr>
              <a:t>Тренды экономические</a:t>
            </a:r>
          </a:p>
        </p:txBody>
      </p:sp>
    </p:spTree>
    <p:extLst>
      <p:ext uri="{BB962C8B-B14F-4D97-AF65-F5344CB8AC3E}">
        <p14:creationId xmlns:p14="http://schemas.microsoft.com/office/powerpoint/2010/main" val="1812001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en-US" smtClean="0"/>
              <a:t>Тренды социальные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ru-RU" smtClean="0"/>
          </a:p>
          <a:p>
            <a:endParaRPr lang="ru-RU" altLang="en-US" smtClean="0"/>
          </a:p>
          <a:p>
            <a:r>
              <a:rPr lang="ru-RU" altLang="en-US" smtClean="0"/>
              <a:t>билингвальное образование (новые модели школы: поликультурные,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mtClean="0"/>
              <a:t>диалога культур...)</a:t>
            </a:r>
          </a:p>
          <a:p>
            <a:r>
              <a:rPr lang="ru-RU" altLang="en-US" smtClean="0"/>
              <a:t>инклюзивное образование</a:t>
            </a:r>
          </a:p>
          <a:p>
            <a:r>
              <a:rPr lang="ru-RU" altLang="en-US" smtClean="0"/>
              <a:t>открытость  (ГОУ, компетентное родительство..., медиация) и социальное партнерство</a:t>
            </a:r>
          </a:p>
          <a:p>
            <a:r>
              <a:rPr lang="ru-RU" altLang="en-US" smtClean="0"/>
              <a:t>информационная социализация информационного общества в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mtClean="0"/>
              <a:t>информационной культуре (информационная безопасность, технологии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mtClean="0"/>
              <a:t>самоидентификации, ...)</a:t>
            </a:r>
          </a:p>
          <a:p>
            <a:r>
              <a:rPr lang="ru-RU" altLang="en-US" smtClean="0"/>
              <a:t>технологии преодоления разрывов</a:t>
            </a:r>
          </a:p>
          <a:p>
            <a:endParaRPr lang="ru-RU" altLang="en-US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ru-RU" smtClean="0"/>
              <a:t> </a:t>
            </a:r>
            <a:endParaRPr lang="ru-RU" altLang="en-US" smtClean="0"/>
          </a:p>
          <a:p>
            <a:pPr>
              <a:buFont typeface="Wingdings" panose="05000000000000000000" pitchFamily="2" charset="2"/>
              <a:buNone/>
            </a:pPr>
            <a:endParaRPr lang="en-US" altLang="ru-RU" smtClean="0"/>
          </a:p>
          <a:p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979087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9288" y="187326"/>
            <a:ext cx="8229600" cy="938213"/>
          </a:xfrm>
        </p:spPr>
        <p:txBody>
          <a:bodyPr/>
          <a:lstStyle/>
          <a:p>
            <a:r>
              <a:rPr lang="ru-RU" altLang="en-US" smtClean="0"/>
              <a:t>Тренды технологические, ориентированные </a:t>
            </a:r>
            <a:br>
              <a:rPr lang="ru-RU" altLang="en-US" smtClean="0"/>
            </a:br>
            <a:r>
              <a:rPr lang="ru-RU" altLang="en-US" smtClean="0"/>
              <a:t>на образование поколения </a:t>
            </a:r>
            <a:r>
              <a:rPr lang="en-US" altLang="ru-RU" smtClean="0"/>
              <a:t>Z</a:t>
            </a:r>
            <a:endParaRPr lang="ru-RU" alt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74762" y="1484313"/>
            <a:ext cx="8226426" cy="4525962"/>
          </a:xfrm>
        </p:spPr>
        <p:txBody>
          <a:bodyPr/>
          <a:lstStyle/>
          <a:p>
            <a:pPr lvl="2"/>
            <a:r>
              <a:rPr lang="ru-RU" altLang="en-US" sz="2000"/>
              <a:t>новые педагогические и мониторинговые образовательные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ru-RU" altLang="en-US" sz="2000"/>
              <a:t> технологии, орентированные на поколение </a:t>
            </a:r>
            <a:r>
              <a:rPr lang="en-US" altLang="ru-RU" sz="2000"/>
              <a:t>Z</a:t>
            </a:r>
            <a:r>
              <a:rPr lang="ru-RU" altLang="en-US" sz="2000"/>
              <a:t>:</a:t>
            </a:r>
          </a:p>
          <a:p>
            <a:pPr lvl="3">
              <a:buFont typeface="Wingdings" panose="05000000000000000000" pitchFamily="2" charset="2"/>
              <a:buChar char="u"/>
            </a:pPr>
            <a:r>
              <a:rPr lang="ru-RU" altLang="en-US" sz="1800">
                <a:sym typeface="Arial" panose="020B0604020202020204" pitchFamily="34" charset="0"/>
              </a:rPr>
              <a:t>смешанное обучение: класс без границ, перевернутый класс</a:t>
            </a:r>
          </a:p>
          <a:p>
            <a:pPr lvl="3">
              <a:buFont typeface="Wingdings" panose="05000000000000000000" pitchFamily="2" charset="2"/>
              <a:buChar char="u"/>
            </a:pPr>
            <a:r>
              <a:rPr lang="ru-RU" altLang="en-US" sz="1800">
                <a:sym typeface="Arial" panose="020B0604020202020204" pitchFamily="34" charset="0"/>
              </a:rPr>
              <a:t>смарт – образование = интеллектуальный потенциал х дивайсы + коллективный разум</a:t>
            </a:r>
          </a:p>
          <a:p>
            <a:pPr lvl="3">
              <a:buFont typeface="Wingdings" panose="05000000000000000000" pitchFamily="2" charset="2"/>
              <a:buChar char="u"/>
            </a:pPr>
            <a:r>
              <a:rPr lang="ru-RU" altLang="en-US" sz="1800">
                <a:sym typeface="Arial" panose="020B0604020202020204" pitchFamily="34" charset="0"/>
              </a:rPr>
              <a:t>экономика знаний: краутсорсинг (мобилизация ресурсов людей посредством ИКТ) и экспертные системы в управлении ОО, мобильные и облачные технологии</a:t>
            </a:r>
          </a:p>
          <a:p>
            <a:pPr lvl="3">
              <a:buFont typeface="Wingdings" panose="05000000000000000000" pitchFamily="2" charset="2"/>
              <a:buChar char="u"/>
            </a:pPr>
            <a:r>
              <a:rPr lang="ru-RU" altLang="en-US" sz="1800">
                <a:sym typeface="Arial" panose="020B0604020202020204" pitchFamily="34" charset="0"/>
              </a:rPr>
              <a:t>геймификация</a:t>
            </a:r>
          </a:p>
          <a:p>
            <a:pPr lvl="3">
              <a:buFont typeface="Wingdings" panose="05000000000000000000" pitchFamily="2" charset="2"/>
              <a:buChar char="u"/>
            </a:pPr>
            <a:r>
              <a:rPr lang="ru-RU" altLang="en-US" sz="1800">
                <a:sym typeface="Arial" panose="020B0604020202020204" pitchFamily="34" charset="0"/>
              </a:rPr>
              <a:t>цифровая дидактика, прорывные технологии: мыследеятельностные, развивающие, адаптивные, событийные,  смыслового чтения, гумификацию, </a:t>
            </a:r>
            <a:r>
              <a:rPr lang="en-US" altLang="ru-RU" sz="1800">
                <a:sym typeface="Arial" panose="020B0604020202020204" pitchFamily="34" charset="0"/>
              </a:rPr>
              <a:t>byord</a:t>
            </a:r>
            <a:r>
              <a:rPr lang="ru-RU" altLang="en-US" sz="1800">
                <a:sym typeface="Arial" panose="020B0604020202020204" pitchFamily="34" charset="0"/>
              </a:rPr>
              <a:t>, бриколлаж, тьюторства, коучинга, рефлексивные, сетевых проектов и исследований, технологии развития лидерства, креативности, критического мышления, коммукативные, мониториновые технологии: формирующего оценивания, разработки КИМов, </a:t>
            </a:r>
            <a:r>
              <a:rPr lang="en-US" altLang="ru-RU" sz="1800">
                <a:sym typeface="Arial" panose="020B0604020202020204" pitchFamily="34" charset="0"/>
              </a:rPr>
              <a:t>bigdata</a:t>
            </a:r>
            <a:endParaRPr lang="ru-RU" altLang="en-US" sz="180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Направления деятельности 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Гражданское воспитание</a:t>
            </a:r>
          </a:p>
          <a:p>
            <a:r>
              <a:rPr lang="ru-RU" altLang="ru-RU" smtClean="0"/>
              <a:t>Патриотическое воспитание и формирование российской идентичности 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Духовное и нравственное воспитание детей на основе российских традиционных ценностей 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культурному наследию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научных знаний 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воспитание и формирование культуры здоровья 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 и профессиональное самоопределение 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воспитание </a:t>
            </a: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644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Критерии эффективности: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группа  ОРГАНИЗАЦИИ</a:t>
            </a:r>
          </a:p>
          <a:p>
            <a:pPr marL="514350" indent="-514350">
              <a:buAutoNum type="arabicPeriod"/>
            </a:pPr>
            <a:r>
              <a:rPr lang="ru-RU" dirty="0"/>
              <a:t>группа  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3098987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Эффективный руководитель (колесо компетенций)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49" y="1495425"/>
            <a:ext cx="4445501" cy="4525963"/>
          </a:xfrm>
        </p:spPr>
      </p:pic>
    </p:spTree>
    <p:extLst>
      <p:ext uri="{BB962C8B-B14F-4D97-AF65-F5344CB8AC3E}">
        <p14:creationId xmlns:p14="http://schemas.microsoft.com/office/powerpoint/2010/main" val="123608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Новости из департамента государственной политики в сфере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Готовится правовое обеспечение единого базового пространства (БО уже есть по русскому языку и математике).</a:t>
            </a:r>
          </a:p>
          <a:p>
            <a:r>
              <a:rPr lang="ru-RU" dirty="0" smtClean="0"/>
              <a:t>Готовится НПБ по сетевому образованию</a:t>
            </a:r>
          </a:p>
          <a:p>
            <a:r>
              <a:rPr lang="ru-RU" dirty="0" smtClean="0"/>
              <a:t>Особое внимание к родным и восточным языкам.</a:t>
            </a:r>
          </a:p>
          <a:p>
            <a:r>
              <a:rPr lang="ru-RU" dirty="0" smtClean="0"/>
              <a:t> Особое внимание профессиональной ориентации (инженерный профиль, естественно-научный профиль)</a:t>
            </a:r>
          </a:p>
          <a:p>
            <a:r>
              <a:rPr lang="ru-RU" dirty="0" smtClean="0"/>
              <a:t>Второй иностранный язык</a:t>
            </a:r>
          </a:p>
          <a:p>
            <a:r>
              <a:rPr lang="ru-RU" dirty="0" smtClean="0"/>
              <a:t>Целевой программа «Российская электронная школа»</a:t>
            </a:r>
          </a:p>
          <a:p>
            <a:r>
              <a:rPr lang="ru-RU" dirty="0" smtClean="0"/>
              <a:t>Всероссийский конкурс «Путь к успеху»</a:t>
            </a:r>
          </a:p>
          <a:p>
            <a:r>
              <a:rPr lang="ru-RU" dirty="0" smtClean="0"/>
              <a:t>Обсуждение программ казачества</a:t>
            </a:r>
          </a:p>
          <a:p>
            <a:r>
              <a:rPr lang="ru-RU" dirty="0" smtClean="0"/>
              <a:t>Сетевые </a:t>
            </a:r>
            <a:r>
              <a:rPr lang="ru-RU" dirty="0"/>
              <a:t>методические центры</a:t>
            </a:r>
          </a:p>
          <a:p>
            <a:r>
              <a:rPr lang="ru-RU" smtClean="0"/>
              <a:t>УМО </a:t>
            </a:r>
            <a:r>
              <a:rPr lang="ru-RU" dirty="0" smtClean="0"/>
              <a:t>– государственно-общественная экспертиза материалов ФГОС, качества образования в ОО, предложения в ПК и профессиональный стандарт. МОЗГ – институт.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2AC-15B5-473E-8E0F-5B939F2A3065}" type="slidenum">
              <a:rPr lang="ru-RU" altLang="ru-RU" smtClean="0">
                <a:solidFill>
                  <a:prstClr val="white"/>
                </a:solidFill>
              </a:rPr>
              <a:pPr/>
              <a:t>2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ССП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1610519"/>
            <a:ext cx="7048500" cy="4295775"/>
          </a:xfrm>
        </p:spPr>
      </p:pic>
    </p:spTree>
    <p:extLst>
      <p:ext uri="{BB962C8B-B14F-4D97-AF65-F5344CB8AC3E}">
        <p14:creationId xmlns:p14="http://schemas.microsoft.com/office/powerpoint/2010/main" val="3927443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развития: ветер перемен </a:t>
            </a:r>
            <a:r>
              <a:rPr lang="ru-RU"/>
              <a:t>или сквозняк?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зна­чимость </a:t>
            </a:r>
            <a:r>
              <a:rPr lang="ru-RU" dirty="0"/>
              <a:t>совместного </a:t>
            </a:r>
            <a:r>
              <a:rPr lang="ru-RU" dirty="0" smtClean="0"/>
              <a:t>проектирования ПР и ООП: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общей характеристики документов;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целей, задач, ценностных оснований про­граммы развития и основной образовательной программы;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портрета выпускника и оценки достижения планируемых результатов;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организационных моделей реализации со­держания образования;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механизмов духовно-нравственного воспи­тания учащихся;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условия реализации документов.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502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разработки программы развития необхо­димы следующие документы (материалы):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    федеральные документы, определяющие стратегические приоритеты развития системы образования, включая ФЗ «Об образовании в РФ», государственные и ведомственные целевые программы;</a:t>
            </a:r>
          </a:p>
          <a:p>
            <a:r>
              <a:rPr lang="ru-RU" dirty="0"/>
              <a:t>    региональная и муниципальная программа развития образования;</a:t>
            </a:r>
          </a:p>
          <a:p>
            <a:r>
              <a:rPr lang="ru-RU" dirty="0"/>
              <a:t>    диагностические методики, обеспечиваю­щие проведение проблемно-ориентированно­го анализа;</a:t>
            </a:r>
          </a:p>
          <a:p>
            <a:r>
              <a:rPr lang="ru-RU" dirty="0"/>
              <a:t>    концептуальные и теоретические материа­лы, необходимые для описания стратегии (миссии, философии) развития учреждения;</a:t>
            </a:r>
          </a:p>
          <a:p>
            <a:r>
              <a:rPr lang="ru-RU" dirty="0"/>
              <a:t>    локальные акты образовательного учрежде­ния, образовательная программа каждой сту­пени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367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разработки основной образовательной программы необходимы следующие докумен­ты (материалы):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    для обязательной части: приказ </a:t>
            </a:r>
            <a:r>
              <a:rPr lang="ru-RU" dirty="0" err="1"/>
              <a:t>Минобрна­уки</a:t>
            </a:r>
            <a:r>
              <a:rPr lang="ru-RU" dirty="0"/>
              <a:t>, утверждающий ФГОС каждой ступени образования и примерная основная образова­тельная программа;</a:t>
            </a:r>
          </a:p>
          <a:p>
            <a:r>
              <a:rPr lang="ru-RU" dirty="0"/>
              <a:t>    для части, формируемой участниками обра­зовательного процесса: методические матери­алы, описывающие специфику используемых</a:t>
            </a:r>
          </a:p>
          <a:p>
            <a:endParaRPr lang="ru-RU" dirty="0"/>
          </a:p>
          <a:p>
            <a:r>
              <a:rPr lang="ru-RU" dirty="0"/>
              <a:t>учебников и пособий; региональные доку­менты, определяющие территориальные особенности образовательной системы; Типовое положение и программа развития образовательного учреждения; локальные акты образовательного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4222021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Критерии оценки программы развития: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    Соответствие структуры программы основ­ным требованиям, предъявляемым к подоб­ным документам.</a:t>
            </a:r>
          </a:p>
          <a:p>
            <a:r>
              <a:rPr lang="ru-RU" dirty="0"/>
              <a:t>    Полнота информационной справки, целей и задач.</a:t>
            </a:r>
          </a:p>
          <a:p>
            <a:r>
              <a:rPr lang="ru-RU" dirty="0"/>
              <a:t>    Обоснованность проблем (в проблемно — ориентированном анализе), их конкретность.</a:t>
            </a:r>
          </a:p>
          <a:p>
            <a:r>
              <a:rPr lang="ru-RU" dirty="0"/>
              <a:t>    Обоснованность целевых установок, меха­низмов реализации, планируемых результатов.</a:t>
            </a:r>
          </a:p>
          <a:p>
            <a:r>
              <a:rPr lang="ru-RU" dirty="0"/>
              <a:t>    Достаточность теоретической базы, её </a:t>
            </a:r>
            <a:r>
              <a:rPr lang="ru-RU" dirty="0" err="1"/>
              <a:t>пси­холого</a:t>
            </a:r>
            <a:r>
              <a:rPr lang="ru-RU" dirty="0"/>
              <a:t> — педагогического анализа, «направ­ленности» на решение поставленных проблем (в концептуальной части программы).</a:t>
            </a:r>
          </a:p>
          <a:p>
            <a:r>
              <a:rPr lang="ru-RU" dirty="0"/>
              <a:t>    Оптимальность, ясность и чёткость предла­гаемых целей и задач, предлагаемых моделей (проектов) по развитию системы образования.</a:t>
            </a:r>
          </a:p>
          <a:p>
            <a:r>
              <a:rPr lang="ru-RU" dirty="0"/>
              <a:t>    Взаимосвязь этапов реализации программы.</a:t>
            </a:r>
          </a:p>
          <a:p>
            <a:r>
              <a:rPr lang="ru-RU" dirty="0"/>
              <a:t>    Разработанность структуры и механизма уп­равления в соответствии с задачами проекта.</a:t>
            </a:r>
          </a:p>
          <a:p>
            <a:r>
              <a:rPr lang="ru-RU" dirty="0"/>
              <a:t>    Адекватность критериев оценки проекта.</a:t>
            </a:r>
          </a:p>
          <a:p>
            <a:r>
              <a:rPr lang="ru-RU" dirty="0"/>
              <a:t>    Проработанность конкретных программ (планов, подпрограмм) как механизмов реа­лизации программы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45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Дискуссии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Конкретизация образовательных результатов. Единые </a:t>
            </a:r>
            <a:r>
              <a:rPr lang="ru-RU" dirty="0" err="1" smtClean="0"/>
              <a:t>КИМы</a:t>
            </a:r>
            <a:endParaRPr lang="ru-RU" dirty="0" smtClean="0"/>
          </a:p>
          <a:p>
            <a:r>
              <a:rPr lang="ru-RU" dirty="0" smtClean="0"/>
              <a:t>Разбивка образовательных результатов по годам обучения.</a:t>
            </a:r>
          </a:p>
          <a:p>
            <a:r>
              <a:rPr lang="ru-RU" dirty="0" smtClean="0"/>
              <a:t>Базовое содержание образования (концепции предметов) ФЦПРО.</a:t>
            </a:r>
          </a:p>
          <a:p>
            <a:r>
              <a:rPr lang="ru-RU" dirty="0" smtClean="0"/>
              <a:t>Единые учебники (базовые).</a:t>
            </a:r>
          </a:p>
          <a:p>
            <a:r>
              <a:rPr lang="ru-RU" dirty="0" smtClean="0"/>
              <a:t>Усиление контроля (согласование ООП)</a:t>
            </a:r>
          </a:p>
          <a:p>
            <a:r>
              <a:rPr lang="ru-RU" dirty="0" err="1" smtClean="0"/>
              <a:t>КИМы</a:t>
            </a:r>
            <a:r>
              <a:rPr lang="ru-RU" dirty="0" smtClean="0"/>
              <a:t> для педагогов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2AC-15B5-473E-8E0F-5B939F2A3065}" type="slidenum">
              <a:rPr lang="ru-RU" altLang="ru-RU" smtClean="0">
                <a:solidFill>
                  <a:prstClr val="white"/>
                </a:solidFill>
              </a:rPr>
              <a:pPr/>
              <a:t>3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81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можно разговаривать в данном контексте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457301"/>
              </p:ext>
            </p:extLst>
          </p:nvPr>
        </p:nvGraphicFramePr>
        <p:xfrm>
          <a:off x="609600" y="1495425"/>
          <a:ext cx="10972801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491">
                  <a:extLst>
                    <a:ext uri="{9D8B030D-6E8A-4147-A177-3AD203B41FA5}">
                      <a16:colId xmlns="" xmlns:a16="http://schemas.microsoft.com/office/drawing/2014/main" val="584977081"/>
                    </a:ext>
                  </a:extLst>
                </a:gridCol>
                <a:gridCol w="5743648">
                  <a:extLst>
                    <a:ext uri="{9D8B030D-6E8A-4147-A177-3AD203B41FA5}">
                      <a16:colId xmlns="" xmlns:a16="http://schemas.microsoft.com/office/drawing/2014/main" val="4173337115"/>
                    </a:ext>
                  </a:extLst>
                </a:gridCol>
                <a:gridCol w="4569662">
                  <a:extLst>
                    <a:ext uri="{9D8B030D-6E8A-4147-A177-3AD203B41FA5}">
                      <a16:colId xmlns="" xmlns:a16="http://schemas.microsoft.com/office/drawing/2014/main" val="337945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Что</a:t>
                      </a:r>
                      <a:r>
                        <a:rPr lang="ru-RU" baseline="0" dirty="0"/>
                        <a:t> можно обсуждать?</a:t>
                      </a:r>
                      <a:endParaRPr lang="ru-RU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Пути доставки знаний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41983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 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Понятие «эффективности»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Техника построения</a:t>
                      </a:r>
                      <a:r>
                        <a:rPr lang="ru-RU" baseline="0" dirty="0"/>
                        <a:t> дефиниций. «Карта понятий»</a:t>
                      </a:r>
                      <a:endParaRPr lang="ru-RU" dirty="0"/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3535203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2. 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Критерии эффективности деятельности образовательной организации и руководителя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Колесо компетенций. </a:t>
                      </a:r>
                      <a:r>
                        <a:rPr lang="ru-RU" dirty="0" err="1"/>
                        <a:t>Шкалирование</a:t>
                      </a:r>
                      <a:r>
                        <a:rPr lang="ru-RU" dirty="0"/>
                        <a:t>.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395963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Этюды управления эффективностью. ССП.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«Система сбалансированных показателей»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988234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4. 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Перспективные системы управления  развитием образовательных систем. Программы развития как стратегия достижения нового качества</a:t>
                      </a: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Анализ проблемного поля.</a:t>
                      </a:r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3327896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416" marR="95416"/>
                </a:tc>
                <a:extLst>
                  <a:ext uri="{0D108BD9-81ED-4DB2-BD59-A6C34878D82A}">
                    <a16:rowId xmlns="" xmlns:a16="http://schemas.microsoft.com/office/drawing/2014/main" val="3412572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КАРТА ПОНЯТИЙ В=А и 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/>
              <a:t>Определяем существенный признак (А)</a:t>
            </a:r>
          </a:p>
          <a:p>
            <a:pPr marL="514350" indent="-514350">
              <a:buAutoNum type="arabicParenR"/>
            </a:pPr>
            <a:r>
              <a:rPr lang="ru-RU" dirty="0"/>
              <a:t>как признак, собирающий объекты в данную группу (существенный признак – тот, без которого объекты данной группы НЕ СУЩЕСТВУЮТ, становятся чем-то другим);</a:t>
            </a:r>
          </a:p>
          <a:p>
            <a:pPr marL="0" indent="0">
              <a:buNone/>
            </a:pPr>
            <a:r>
              <a:rPr lang="ru-RU" dirty="0"/>
              <a:t> 2) как признак, значения которого для данной группы объектов не меняются;</a:t>
            </a:r>
          </a:p>
          <a:p>
            <a:pPr marL="0" indent="0">
              <a:buNone/>
            </a:pPr>
            <a:r>
              <a:rPr lang="ru-RU" b="1" dirty="0"/>
              <a:t>Определяем родовой признак (Р)</a:t>
            </a:r>
          </a:p>
          <a:p>
            <a:pPr marL="0" indent="0">
              <a:buNone/>
            </a:pPr>
            <a:r>
              <a:rPr lang="ru-RU" dirty="0"/>
              <a:t>1) характерный признак, по значению которого объекты в данной группе могут отличаться.</a:t>
            </a:r>
          </a:p>
        </p:txBody>
      </p:sp>
    </p:spTree>
    <p:extLst>
      <p:ext uri="{BB962C8B-B14F-4D97-AF65-F5344CB8AC3E}">
        <p14:creationId xmlns:p14="http://schemas.microsoft.com/office/powerpoint/2010/main" val="214892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Helvetica Neue"/>
              </a:rPr>
              <a:t>Правила определения понятий: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/>
            </a:r>
            <a:b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1. Определение не должно быть широким, т.е. определение не должно превышать своим объёмом определяемое понятие.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2. Определение не должно быть узким, т.е. определение не должно быть по своему объёму меньше определяемого понятия.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3. В определении не должно быть круга, т.е. в определении нельзя употреблять понятия, которые являются определяемыми.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4. Определение не должно быть двусмысленным, т.е. в нём нельзя употреблять термины в переносном значении.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5. Определение не должно быть сложным и непонятным.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6. Определение не должно быть отрицательным.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15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en-US" sz="2800"/>
              <a:t>Главные препятствия на пути развития различных систем и политик</a:t>
            </a:r>
            <a:r>
              <a:rPr lang="ru-RU" altLang="en-US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9650" y="1485901"/>
            <a:ext cx="7715250" cy="4525963"/>
          </a:xfrm>
        </p:spPr>
        <p:txBody>
          <a:bodyPr/>
          <a:lstStyle/>
          <a:p>
            <a:r>
              <a:rPr lang="ru-RU" altLang="en-US" sz="2400"/>
              <a:t>Регидность</a:t>
            </a:r>
          </a:p>
          <a:p>
            <a:r>
              <a:rPr lang="ru-RU" altLang="en-US" sz="2400"/>
              <a:t>Давление "сверху"</a:t>
            </a:r>
          </a:p>
          <a:p>
            <a:r>
              <a:rPr lang="ru-RU" altLang="en-US" sz="2400"/>
              <a:t>Отсутствие понимания векторов развития системы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400"/>
              <a:t>образования, как ресурса развития человеческого капитала</a:t>
            </a:r>
          </a:p>
          <a:p>
            <a:r>
              <a:rPr lang="ru-RU" altLang="en-US" sz="2400"/>
              <a:t>...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1314" y="4149725"/>
            <a:ext cx="2466975" cy="18478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38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92314" y="1989138"/>
            <a:ext cx="8497887" cy="45259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en-US" sz="3200" dirty="0"/>
              <a:t>Назовите основные профессиональные проблемы и затруднения, с которыми </a:t>
            </a:r>
            <a:r>
              <a:rPr lang="ru-RU" altLang="en-US" sz="3200" dirty="0" smtClean="0"/>
              <a:t>встречаетесь </a:t>
            </a:r>
            <a:r>
              <a:rPr lang="ru-RU" altLang="en-US" sz="3200" dirty="0"/>
              <a:t>очень часто? Что требует изменений?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3200" dirty="0"/>
              <a:t>(техника «Вопрошание»)</a:t>
            </a:r>
          </a:p>
        </p:txBody>
      </p:sp>
    </p:spTree>
    <p:extLst>
      <p:ext uri="{BB962C8B-B14F-4D97-AF65-F5344CB8AC3E}">
        <p14:creationId xmlns:p14="http://schemas.microsoft.com/office/powerpoint/2010/main" val="2965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en-US" smtClean="0"/>
              <a:t>Что думают о проблемах образования школьники?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8926" y="979488"/>
            <a:ext cx="9142413" cy="58785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8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FF9933"/>
      </a:dk2>
      <a:lt2>
        <a:srgbClr val="DCDCDC"/>
      </a:lt2>
      <a:accent1>
        <a:srgbClr val="FF00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B90000"/>
      </a:accent6>
      <a:hlink>
        <a:srgbClr val="FF3300"/>
      </a:hlink>
      <a:folHlink>
        <a:srgbClr val="800000"/>
      </a:folHlink>
    </a:clrScheme>
    <a:fontScheme name="Office 主题">
      <a:majorFont>
        <a:latin typeface="Calibri"/>
        <a:ea typeface="SimHei"/>
        <a:cs typeface=""/>
      </a:majorFont>
      <a:minorFont>
        <a:latin typeface="Calibri"/>
        <a:ea typeface="Sim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FF9933"/>
        </a:dk2>
        <a:lt2>
          <a:srgbClr val="DCDCDC"/>
        </a:lt2>
        <a:accent1>
          <a:srgbClr val="FF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90000"/>
        </a:accent6>
        <a:hlink>
          <a:srgbClr val="FF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FF9933"/>
      </a:dk2>
      <a:lt2>
        <a:srgbClr val="DCDCDC"/>
      </a:lt2>
      <a:accent1>
        <a:srgbClr val="FF00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B90000"/>
      </a:accent6>
      <a:hlink>
        <a:srgbClr val="FF3300"/>
      </a:hlink>
      <a:folHlink>
        <a:srgbClr val="800000"/>
      </a:folHlink>
    </a:clrScheme>
    <a:fontScheme name="Office 主题">
      <a:majorFont>
        <a:latin typeface="Calibri"/>
        <a:ea typeface="SimHei"/>
        <a:cs typeface=""/>
      </a:majorFont>
      <a:minorFont>
        <a:latin typeface="Calibri"/>
        <a:ea typeface="Sim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FF9933"/>
        </a:dk2>
        <a:lt2>
          <a:srgbClr val="DCDCDC"/>
        </a:lt2>
        <a:accent1>
          <a:srgbClr val="FF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90000"/>
        </a:accent6>
        <a:hlink>
          <a:srgbClr val="FF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 主题 1">
      <a:dk1>
        <a:srgbClr val="000000"/>
      </a:dk1>
      <a:lt1>
        <a:srgbClr val="FFFFFF"/>
      </a:lt1>
      <a:dk2>
        <a:srgbClr val="FF9933"/>
      </a:dk2>
      <a:lt2>
        <a:srgbClr val="DCDCDC"/>
      </a:lt2>
      <a:accent1>
        <a:srgbClr val="FF00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B90000"/>
      </a:accent6>
      <a:hlink>
        <a:srgbClr val="FF3300"/>
      </a:hlink>
      <a:folHlink>
        <a:srgbClr val="800000"/>
      </a:folHlink>
    </a:clrScheme>
    <a:fontScheme name="Office 主题">
      <a:majorFont>
        <a:latin typeface="Calibri"/>
        <a:ea typeface="SimHei"/>
        <a:cs typeface=""/>
      </a:majorFont>
      <a:minorFont>
        <a:latin typeface="Calibri"/>
        <a:ea typeface="Sim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FF9933"/>
        </a:dk2>
        <a:lt2>
          <a:srgbClr val="DCDCDC"/>
        </a:lt2>
        <a:accent1>
          <a:srgbClr val="FF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90000"/>
        </a:accent6>
        <a:hlink>
          <a:srgbClr val="FF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 主题 1">
      <a:dk1>
        <a:srgbClr val="000000"/>
      </a:dk1>
      <a:lt1>
        <a:srgbClr val="FFFFFF"/>
      </a:lt1>
      <a:dk2>
        <a:srgbClr val="FF9933"/>
      </a:dk2>
      <a:lt2>
        <a:srgbClr val="DCDCDC"/>
      </a:lt2>
      <a:accent1>
        <a:srgbClr val="FF00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B90000"/>
      </a:accent6>
      <a:hlink>
        <a:srgbClr val="FF3300"/>
      </a:hlink>
      <a:folHlink>
        <a:srgbClr val="800000"/>
      </a:folHlink>
    </a:clrScheme>
    <a:fontScheme name="Office 主题">
      <a:majorFont>
        <a:latin typeface="Calibri"/>
        <a:ea typeface="SimHei"/>
        <a:cs typeface=""/>
      </a:majorFont>
      <a:minorFont>
        <a:latin typeface="Calibri"/>
        <a:ea typeface="Sim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FF9933"/>
        </a:dk2>
        <a:lt2>
          <a:srgbClr val="DCDCDC"/>
        </a:lt2>
        <a:accent1>
          <a:srgbClr val="FF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90000"/>
        </a:accent6>
        <a:hlink>
          <a:srgbClr val="FF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 主题 1">
      <a:dk1>
        <a:srgbClr val="000000"/>
      </a:dk1>
      <a:lt1>
        <a:srgbClr val="FFFFFF"/>
      </a:lt1>
      <a:dk2>
        <a:srgbClr val="FF9933"/>
      </a:dk2>
      <a:lt2>
        <a:srgbClr val="DCDCDC"/>
      </a:lt2>
      <a:accent1>
        <a:srgbClr val="FF00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B90000"/>
      </a:accent6>
      <a:hlink>
        <a:srgbClr val="FF3300"/>
      </a:hlink>
      <a:folHlink>
        <a:srgbClr val="800000"/>
      </a:folHlink>
    </a:clrScheme>
    <a:fontScheme name="Office 主题">
      <a:majorFont>
        <a:latin typeface="Calibri"/>
        <a:ea typeface="SimHei"/>
        <a:cs typeface=""/>
      </a:majorFont>
      <a:minorFont>
        <a:latin typeface="Calibri"/>
        <a:ea typeface="Sim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FF9933"/>
        </a:dk2>
        <a:lt2>
          <a:srgbClr val="DCDCDC"/>
        </a:lt2>
        <a:accent1>
          <a:srgbClr val="FF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90000"/>
        </a:accent6>
        <a:hlink>
          <a:srgbClr val="FF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 主题 1">
      <a:dk1>
        <a:srgbClr val="000000"/>
      </a:dk1>
      <a:lt1>
        <a:srgbClr val="FFFFFF"/>
      </a:lt1>
      <a:dk2>
        <a:srgbClr val="FF9933"/>
      </a:dk2>
      <a:lt2>
        <a:srgbClr val="DCDCDC"/>
      </a:lt2>
      <a:accent1>
        <a:srgbClr val="FF00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B90000"/>
      </a:accent6>
      <a:hlink>
        <a:srgbClr val="FF3300"/>
      </a:hlink>
      <a:folHlink>
        <a:srgbClr val="800000"/>
      </a:folHlink>
    </a:clrScheme>
    <a:fontScheme name="Office 主题">
      <a:majorFont>
        <a:latin typeface="Calibri"/>
        <a:ea typeface="SimHei"/>
        <a:cs typeface=""/>
      </a:majorFont>
      <a:minorFont>
        <a:latin typeface="Calibri"/>
        <a:ea typeface="Sim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FF9933"/>
        </a:dk2>
        <a:lt2>
          <a:srgbClr val="DCDCDC"/>
        </a:lt2>
        <a:accent1>
          <a:srgbClr val="FF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90000"/>
        </a:accent6>
        <a:hlink>
          <a:srgbClr val="FF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">
  <a:themeElements>
    <a:clrScheme name="Office 主题 1">
      <a:dk1>
        <a:srgbClr val="000000"/>
      </a:dk1>
      <a:lt1>
        <a:srgbClr val="FFFFFF"/>
      </a:lt1>
      <a:dk2>
        <a:srgbClr val="FF9933"/>
      </a:dk2>
      <a:lt2>
        <a:srgbClr val="DCDCDC"/>
      </a:lt2>
      <a:accent1>
        <a:srgbClr val="FF00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B90000"/>
      </a:accent6>
      <a:hlink>
        <a:srgbClr val="FF3300"/>
      </a:hlink>
      <a:folHlink>
        <a:srgbClr val="800000"/>
      </a:folHlink>
    </a:clrScheme>
    <a:fontScheme name="Office 主题">
      <a:majorFont>
        <a:latin typeface="Calibri"/>
        <a:ea typeface="SimHei"/>
        <a:cs typeface=""/>
      </a:majorFont>
      <a:minorFont>
        <a:latin typeface="Calibri"/>
        <a:ea typeface="Sim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FF9933"/>
        </a:dk2>
        <a:lt2>
          <a:srgbClr val="DCDCDC"/>
        </a:lt2>
        <a:accent1>
          <a:srgbClr val="FF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90000"/>
        </a:accent6>
        <a:hlink>
          <a:srgbClr val="FF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主题">
  <a:themeElements>
    <a:clrScheme name="Office 主题 1">
      <a:dk1>
        <a:srgbClr val="000000"/>
      </a:dk1>
      <a:lt1>
        <a:srgbClr val="FFFFFF"/>
      </a:lt1>
      <a:dk2>
        <a:srgbClr val="FF9933"/>
      </a:dk2>
      <a:lt2>
        <a:srgbClr val="DCDCDC"/>
      </a:lt2>
      <a:accent1>
        <a:srgbClr val="FF00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B90000"/>
      </a:accent6>
      <a:hlink>
        <a:srgbClr val="FF3300"/>
      </a:hlink>
      <a:folHlink>
        <a:srgbClr val="800000"/>
      </a:folHlink>
    </a:clrScheme>
    <a:fontScheme name="Office 主题">
      <a:majorFont>
        <a:latin typeface="Calibri"/>
        <a:ea typeface="SimHei"/>
        <a:cs typeface=""/>
      </a:majorFont>
      <a:minorFont>
        <a:latin typeface="Calibri"/>
        <a:ea typeface="Sim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FF9933"/>
        </a:dk2>
        <a:lt2>
          <a:srgbClr val="DCDCDC"/>
        </a:lt2>
        <a:accent1>
          <a:srgbClr val="FF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90000"/>
        </a:accent6>
        <a:hlink>
          <a:srgbClr val="FF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主题">
  <a:themeElements>
    <a:clrScheme name="Office 主题 1">
      <a:dk1>
        <a:srgbClr val="000000"/>
      </a:dk1>
      <a:lt1>
        <a:srgbClr val="FFFFFF"/>
      </a:lt1>
      <a:dk2>
        <a:srgbClr val="FF9933"/>
      </a:dk2>
      <a:lt2>
        <a:srgbClr val="DCDCDC"/>
      </a:lt2>
      <a:accent1>
        <a:srgbClr val="FF00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B90000"/>
      </a:accent6>
      <a:hlink>
        <a:srgbClr val="FF3300"/>
      </a:hlink>
      <a:folHlink>
        <a:srgbClr val="800000"/>
      </a:folHlink>
    </a:clrScheme>
    <a:fontScheme name="Office 主题">
      <a:majorFont>
        <a:latin typeface="Calibri"/>
        <a:ea typeface="SimHei"/>
        <a:cs typeface=""/>
      </a:majorFont>
      <a:minorFont>
        <a:latin typeface="Calibri"/>
        <a:ea typeface="Sim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FF9933"/>
        </a:dk2>
        <a:lt2>
          <a:srgbClr val="DCDCDC"/>
        </a:lt2>
        <a:accent1>
          <a:srgbClr val="FF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90000"/>
        </a:accent6>
        <a:hlink>
          <a:srgbClr val="FF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1345</Words>
  <Application>Microsoft Office PowerPoint</Application>
  <PresentationFormat>Широкоэкранный</PresentationFormat>
  <Paragraphs>186</Paragraphs>
  <Slides>24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24</vt:i4>
      </vt:variant>
    </vt:vector>
  </HeadingPairs>
  <TitlesOfParts>
    <vt:vector size="41" baseType="lpstr">
      <vt:lpstr>SimHei</vt:lpstr>
      <vt:lpstr>SimSun</vt:lpstr>
      <vt:lpstr>Arial</vt:lpstr>
      <vt:lpstr>Calibri</vt:lpstr>
      <vt:lpstr>Helvetica Neue</vt:lpstr>
      <vt:lpstr>Times New Roman</vt:lpstr>
      <vt:lpstr>Wingdings</vt:lpstr>
      <vt:lpstr>Office 主题</vt:lpstr>
      <vt:lpstr>1_Office 主题</vt:lpstr>
      <vt:lpstr>2_Office 主题</vt:lpstr>
      <vt:lpstr>3_Office 主题</vt:lpstr>
      <vt:lpstr>4_Office 主题</vt:lpstr>
      <vt:lpstr>5_Office 主题</vt:lpstr>
      <vt:lpstr>6_Office 主题</vt:lpstr>
      <vt:lpstr>7_Office 主题</vt:lpstr>
      <vt:lpstr>8_Office 主题</vt:lpstr>
      <vt:lpstr>Тема Office</vt:lpstr>
      <vt:lpstr>Эффективность как ключевой инструмент развития современных организаций</vt:lpstr>
      <vt:lpstr>Новости из департамента государственной политики в сфере образования</vt:lpstr>
      <vt:lpstr>Дискуссии</vt:lpstr>
      <vt:lpstr>О чем можно разговаривать в данном контексте</vt:lpstr>
      <vt:lpstr>КАРТА ПОНЯТИЙ В=А и Р</vt:lpstr>
      <vt:lpstr>Правила определения понятий: </vt:lpstr>
      <vt:lpstr>Главные препятствия на пути развития различных систем и политик </vt:lpstr>
      <vt:lpstr>Презентация PowerPoint</vt:lpstr>
      <vt:lpstr>Что думают о проблемах образования школьники?</vt:lpstr>
      <vt:lpstr>Презентация PowerPoint</vt:lpstr>
      <vt:lpstr>Ожидания от стратегических документов</vt:lpstr>
      <vt:lpstr>Тренды политические - ФГОС</vt:lpstr>
      <vt:lpstr>Как вырастить гражданина России</vt:lpstr>
      <vt:lpstr> </vt:lpstr>
      <vt:lpstr>Тренды социальные</vt:lpstr>
      <vt:lpstr>Тренды технологические, ориентированные  на образование поколения Z</vt:lpstr>
      <vt:lpstr>Направления деятельности </vt:lpstr>
      <vt:lpstr>Критерии эффективности:</vt:lpstr>
      <vt:lpstr>Эффективный руководитель (колесо компетенций)</vt:lpstr>
      <vt:lpstr>ССП</vt:lpstr>
      <vt:lpstr>Программа развития: ветер перемен или сквозняк?</vt:lpstr>
      <vt:lpstr>Для разработки программы развития необхо­димы следующие документы (материалы): </vt:lpstr>
      <vt:lpstr>Для разработки основной образовательной программы необходимы следующие докумен­ты (материалы): </vt:lpstr>
      <vt:lpstr>Критерии оценки программы развития: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– благо или услуга?</dc:title>
  <dc:creator>Жанна Кузнецова</dc:creator>
  <cp:lastModifiedBy>student16</cp:lastModifiedBy>
  <cp:revision>18</cp:revision>
  <dcterms:created xsi:type="dcterms:W3CDTF">2016-04-10T10:03:26Z</dcterms:created>
  <dcterms:modified xsi:type="dcterms:W3CDTF">2016-04-10T22:22:58Z</dcterms:modified>
</cp:coreProperties>
</file>